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  <p:sldMasterId id="2147483687" r:id="rId2"/>
  </p:sldMasterIdLst>
  <p:notesMasterIdLst>
    <p:notesMasterId r:id="rId11"/>
  </p:notesMasterIdLst>
  <p:handoutMasterIdLst>
    <p:handoutMasterId r:id="rId12"/>
  </p:handoutMasterIdLst>
  <p:sldIdLst>
    <p:sldId id="290" r:id="rId3"/>
    <p:sldId id="400" r:id="rId4"/>
    <p:sldId id="376" r:id="rId5"/>
    <p:sldId id="397" r:id="rId6"/>
    <p:sldId id="401" r:id="rId7"/>
    <p:sldId id="379" r:id="rId8"/>
    <p:sldId id="398" r:id="rId9"/>
    <p:sldId id="399" r:id="rId10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A4"/>
    <a:srgbClr val="7900A4"/>
    <a:srgbClr val="9900CC"/>
    <a:srgbClr val="9933FF"/>
    <a:srgbClr val="723093"/>
    <a:srgbClr val="6930A0"/>
    <a:srgbClr val="844CA9"/>
    <a:srgbClr val="723099"/>
    <a:srgbClr val="FFFFFF"/>
    <a:srgbClr val="FEE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45" autoAdjust="0"/>
  </p:normalViewPr>
  <p:slideViewPr>
    <p:cSldViewPr snapToGrid="0">
      <p:cViewPr>
        <p:scale>
          <a:sx n="50" d="100"/>
          <a:sy n="50" d="100"/>
        </p:scale>
        <p:origin x="-101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3216" y="-67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217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Overview of TDR, including PAHO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982" y="1"/>
            <a:ext cx="2951217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281"/>
            <a:ext cx="2951217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982" y="9442281"/>
            <a:ext cx="2951217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709C29-A42C-A747-9AAE-252B86EC09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61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217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dirty="0" smtClean="0"/>
              <a:t>Overview of TDR, including PAHO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5982" y="1"/>
            <a:ext cx="2951217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2739"/>
            <a:ext cx="5447666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281"/>
            <a:ext cx="2951217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5982" y="9442281"/>
            <a:ext cx="2951217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0DBE2A-2708-694F-9EC8-FCA47677A48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59719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DBE2A-2708-694F-9EC8-FCA47677A483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1188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DBE2A-2708-694F-9EC8-FCA47677A483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886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67C73-FEDA-4682-A426-C30F3A8B024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0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67C73-FEDA-4682-A426-C30F3A8B024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0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500438"/>
          </a:xfrm>
          <a:prstGeom prst="rect">
            <a:avLst/>
          </a:prstGeom>
          <a:solidFill>
            <a:srgbClr val="005A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8B5F8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34950" cy="1196975"/>
          </a:xfrm>
          <a:prstGeom prst="rect">
            <a:avLst/>
          </a:prstGeom>
          <a:solidFill>
            <a:srgbClr val="D84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308725"/>
            <a:ext cx="8964613" cy="549275"/>
          </a:xfrm>
          <a:prstGeom prst="rect">
            <a:avLst/>
          </a:prstGeom>
          <a:solidFill>
            <a:srgbClr val="6DBC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09050" y="5445125"/>
            <a:ext cx="234950" cy="1412875"/>
          </a:xfrm>
          <a:prstGeom prst="rect">
            <a:avLst/>
          </a:prstGeom>
          <a:solidFill>
            <a:srgbClr val="774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124744"/>
            <a:ext cx="7488832" cy="2088231"/>
          </a:xfrm>
          <a:prstGeom prst="rect">
            <a:avLst/>
          </a:prstGeom>
        </p:spPr>
        <p:txBody>
          <a:bodyPr tIns="9144">
            <a:noAutofit/>
          </a:bodyPr>
          <a:lstStyle>
            <a:lvl1pPr marL="0" indent="0" algn="l">
              <a:lnSpc>
                <a:spcPct val="90000"/>
              </a:lnSpc>
              <a:buNone/>
              <a:defRPr kumimoji="0" lang="en-US" sz="4400" b="0" i="0" u="none" strike="noStrike" kern="1200" cap="all" spc="3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j-ea"/>
                <a:cs typeface="Cambr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1187624" y="3501008"/>
            <a:ext cx="7488832" cy="72065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 sz="1400" b="1" i="0" spc="300">
                <a:solidFill>
                  <a:srgbClr val="005A7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9" name="Image 8" descr="new_WHO_OK_blu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373216"/>
            <a:ext cx="2530113" cy="791998"/>
          </a:xfrm>
          <a:prstGeom prst="rect">
            <a:avLst/>
          </a:prstGeom>
        </p:spPr>
      </p:pic>
      <p:pic>
        <p:nvPicPr>
          <p:cNvPr id="11" name="Image 15" descr="EN_C_strap_TDRLogo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16550"/>
            <a:ext cx="374173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6512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000" b="1" spc="0" baseline="0">
                <a:solidFill>
                  <a:schemeClr val="bg1"/>
                </a:solidFill>
                <a:latin typeface="Calibri" panose="020F0502020204030204" pitchFamily="34" charset="0"/>
                <a:cs typeface="Cambria"/>
              </a:defRPr>
            </a:lvl1pPr>
          </a:lstStyle>
          <a:p>
            <a:r>
              <a:rPr lang="fr-CH" dirty="0" smtClean="0"/>
              <a:t>Cliquez et modifiez le titre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704856" cy="4320480"/>
          </a:xfrm>
          <a:prstGeom prst="rect">
            <a:avLst/>
          </a:prstGeom>
        </p:spPr>
        <p:txBody>
          <a:bodyPr lIns="0" tIns="93600"/>
          <a:lstStyle>
            <a:lvl1pPr indent="-342000">
              <a:lnSpc>
                <a:spcPct val="100000"/>
              </a:lnSpc>
              <a:spcBef>
                <a:spcPts val="0"/>
              </a:spcBef>
              <a:defRPr sz="2400" b="0" i="0" baseline="0"/>
            </a:lvl1pPr>
            <a:lvl2pPr>
              <a:defRPr sz="2400" b="0"/>
            </a:lvl2pPr>
            <a:lvl3pPr>
              <a:spcBef>
                <a:spcPts val="900"/>
              </a:spcBef>
              <a:defRPr sz="2000"/>
            </a:lvl3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381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000" b="1" spc="0" baseline="0">
                <a:solidFill>
                  <a:schemeClr val="bg1"/>
                </a:solidFill>
                <a:latin typeface="Calibri" panose="020F0502020204030204" pitchFamily="34" charset="0"/>
                <a:cs typeface="Cambria"/>
              </a:defRPr>
            </a:lvl1pPr>
          </a:lstStyle>
          <a:p>
            <a:r>
              <a:rPr lang="fr-CH" dirty="0" smtClean="0"/>
              <a:t>Cliquez et modifiez le titre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0" y="1556792"/>
            <a:ext cx="4722440" cy="4320480"/>
          </a:xfrm>
          <a:prstGeom prst="rect">
            <a:avLst/>
          </a:prstGeom>
        </p:spPr>
        <p:txBody>
          <a:bodyPr lIns="0" tIns="93600"/>
          <a:lstStyle>
            <a:lvl1pPr marL="0" indent="0">
              <a:lnSpc>
                <a:spcPct val="100000"/>
              </a:lnSpc>
              <a:spcBef>
                <a:spcPts val="0"/>
              </a:spcBef>
              <a:defRPr sz="1600" b="0" i="0" baseline="0"/>
            </a:lvl1pPr>
            <a:lvl3pPr>
              <a:spcBef>
                <a:spcPts val="900"/>
              </a:spcBef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7885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5101"/>
            <a:ext cx="7772400" cy="1031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72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0ED4E3DD-DC7C-4B38-BE4B-58395D9F33ED}" type="datetimeFigureOut">
              <a:rPr lang="en-GB" smtClean="0">
                <a:solidFill>
                  <a:srgbClr val="000000"/>
                </a:solidFill>
                <a:latin typeface="Franklin Gothic Book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26/07/2018</a:t>
            </a:fld>
            <a:endParaRPr lang="en-GB" dirty="0">
              <a:solidFill>
                <a:srgbClr val="000000"/>
              </a:solidFill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000000"/>
              </a:solidFill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7AA48C97-B0BC-4FA8-8261-3296A34FB125}" type="slidenum">
              <a:rPr lang="en-GB" smtClean="0">
                <a:solidFill>
                  <a:srgbClr val="000000"/>
                </a:solidFill>
                <a:latin typeface="Franklin Gothic Book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srgbClr val="000000"/>
              </a:solidFill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01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000" b="1" cap="none" spc="0" baseline="0">
                <a:solidFill>
                  <a:schemeClr val="bg1"/>
                </a:solidFill>
                <a:latin typeface="Calibri" panose="020F0502020204030204" pitchFamily="34" charset="0"/>
                <a:cs typeface="Cambria"/>
              </a:defRPr>
            </a:lvl1pPr>
          </a:lstStyle>
          <a:p>
            <a:r>
              <a:rPr lang="fr-CH" dirty="0" smtClean="0"/>
              <a:t>Cliquez et modifiez le titre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704856" cy="4320480"/>
          </a:xfrm>
          <a:prstGeom prst="rect">
            <a:avLst/>
          </a:prstGeom>
        </p:spPr>
        <p:txBody>
          <a:bodyPr lIns="0" tIns="93600"/>
          <a:lstStyle>
            <a:lvl1pPr indent="-342000">
              <a:lnSpc>
                <a:spcPct val="100000"/>
              </a:lnSpc>
              <a:spcBef>
                <a:spcPts val="0"/>
              </a:spcBef>
              <a:defRPr sz="2000" b="0" i="0" baseline="0"/>
            </a:lvl1pPr>
            <a:lvl2pPr>
              <a:defRPr/>
            </a:lvl2pPr>
            <a:lvl3pPr>
              <a:spcBef>
                <a:spcPts val="900"/>
              </a:spcBef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1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000" b="1" spc="0" baseline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704856" cy="4320480"/>
          </a:xfrm>
          <a:prstGeom prst="rect">
            <a:avLst/>
          </a:prstGeom>
        </p:spPr>
        <p:txBody>
          <a:bodyPr lIns="0" tIns="93600"/>
          <a:lstStyle>
            <a:lvl1pPr indent="-342000">
              <a:lnSpc>
                <a:spcPct val="100000"/>
              </a:lnSpc>
              <a:spcBef>
                <a:spcPts val="0"/>
              </a:spcBef>
              <a:defRPr sz="2000" b="0" i="0" baseline="0"/>
            </a:lvl1pPr>
            <a:lvl3pPr>
              <a:spcBef>
                <a:spcPts val="900"/>
              </a:spcBef>
              <a:defRPr/>
            </a:lvl3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238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000" b="1" spc="0" baseline="0">
                <a:solidFill>
                  <a:schemeClr val="bg1"/>
                </a:solidFill>
                <a:latin typeface="Calibri" panose="020F0502020204030204" pitchFamily="34" charset="0"/>
                <a:cs typeface="Cambria"/>
              </a:defRPr>
            </a:lvl1pPr>
          </a:lstStyle>
          <a:p>
            <a:r>
              <a:rPr lang="fr-CH" dirty="0" smtClean="0"/>
              <a:t>Cliquez et modifiez le titre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0" y="1556792"/>
            <a:ext cx="4722440" cy="4320480"/>
          </a:xfrm>
          <a:prstGeom prst="rect">
            <a:avLst/>
          </a:prstGeom>
        </p:spPr>
        <p:txBody>
          <a:bodyPr lIns="0" tIns="93600"/>
          <a:lstStyle>
            <a:lvl1pPr marL="0" indent="0">
              <a:lnSpc>
                <a:spcPct val="100000"/>
              </a:lnSpc>
              <a:spcBef>
                <a:spcPts val="0"/>
              </a:spcBef>
              <a:defRPr sz="1600" b="0" i="0" baseline="0"/>
            </a:lvl1pPr>
            <a:lvl3pPr>
              <a:spcBef>
                <a:spcPts val="900"/>
              </a:spcBef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211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000" b="1" spc="0" baseline="0">
                <a:solidFill>
                  <a:schemeClr val="bg1"/>
                </a:solidFill>
                <a:latin typeface="Calibri" panose="020F0502020204030204" pitchFamily="34" charset="0"/>
                <a:cs typeface="Cambria"/>
              </a:defRPr>
            </a:lvl1pPr>
          </a:lstStyle>
          <a:p>
            <a:r>
              <a:rPr lang="fr-CH" dirty="0" smtClean="0"/>
              <a:t>Cliquez et modifiez le titre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0" y="1556792"/>
            <a:ext cx="4722440" cy="4320480"/>
          </a:xfrm>
          <a:prstGeom prst="rect">
            <a:avLst/>
          </a:prstGeom>
        </p:spPr>
        <p:txBody>
          <a:bodyPr lIns="0" tIns="93600"/>
          <a:lstStyle>
            <a:lvl1pPr marL="0" indent="0">
              <a:lnSpc>
                <a:spcPct val="100000"/>
              </a:lnSpc>
              <a:spcBef>
                <a:spcPts val="0"/>
              </a:spcBef>
              <a:defRPr sz="1600" b="0" i="0" baseline="0"/>
            </a:lvl1pPr>
            <a:lvl3pPr>
              <a:spcBef>
                <a:spcPts val="900"/>
              </a:spcBef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205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3500438"/>
          </a:xfrm>
          <a:prstGeom prst="rect">
            <a:avLst/>
          </a:prstGeom>
          <a:solidFill>
            <a:srgbClr val="005A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8B5F8A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234950" cy="1196975"/>
          </a:xfrm>
          <a:prstGeom prst="rect">
            <a:avLst/>
          </a:prstGeom>
          <a:solidFill>
            <a:srgbClr val="D84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308725"/>
            <a:ext cx="8964613" cy="549275"/>
          </a:xfrm>
          <a:prstGeom prst="rect">
            <a:avLst/>
          </a:prstGeom>
          <a:solidFill>
            <a:srgbClr val="6DBC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909050" y="5445125"/>
            <a:ext cx="234950" cy="1412875"/>
          </a:xfrm>
          <a:prstGeom prst="rect">
            <a:avLst/>
          </a:prstGeom>
          <a:solidFill>
            <a:srgbClr val="774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124744"/>
            <a:ext cx="7488832" cy="2088231"/>
          </a:xfrm>
          <a:prstGeom prst="rect">
            <a:avLst/>
          </a:prstGeom>
        </p:spPr>
        <p:txBody>
          <a:bodyPr tIns="9144">
            <a:noAutofit/>
          </a:bodyPr>
          <a:lstStyle>
            <a:lvl1pPr marL="0" indent="0" algn="l">
              <a:lnSpc>
                <a:spcPct val="90000"/>
              </a:lnSpc>
              <a:buNone/>
              <a:defRPr kumimoji="0" lang="en-US" sz="4400" b="0" i="0" u="none" strike="noStrike" kern="1200" cap="all" spc="3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/>
                <a:ea typeface="+mj-ea"/>
                <a:cs typeface="Cambr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1187624" y="3501008"/>
            <a:ext cx="7488832" cy="72065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 sz="1400" b="1" i="0" spc="300">
                <a:solidFill>
                  <a:srgbClr val="005A7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9" name="Image 8" descr="new_WHO_OK_blu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373216"/>
            <a:ext cx="2530113" cy="791998"/>
          </a:xfrm>
          <a:prstGeom prst="rect">
            <a:avLst/>
          </a:prstGeom>
        </p:spPr>
      </p:pic>
      <p:pic>
        <p:nvPicPr>
          <p:cNvPr id="11" name="Image 15" descr="EN_C_strap_TDRLogo.gi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16550"/>
            <a:ext cx="374173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651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44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5101"/>
            <a:ext cx="7772400" cy="1031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55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000" b="1" cap="none" spc="0" baseline="0">
                <a:solidFill>
                  <a:schemeClr val="bg1"/>
                </a:solidFill>
                <a:latin typeface="Calibri" panose="020F0502020204030204" pitchFamily="34" charset="0"/>
                <a:cs typeface="Cambria"/>
              </a:defRPr>
            </a:lvl1pPr>
          </a:lstStyle>
          <a:p>
            <a:r>
              <a:rPr lang="fr-CH" dirty="0" smtClean="0"/>
              <a:t>Cliquez et modifiez le titre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704856" cy="4320480"/>
          </a:xfrm>
          <a:prstGeom prst="rect">
            <a:avLst/>
          </a:prstGeom>
        </p:spPr>
        <p:txBody>
          <a:bodyPr lIns="0" tIns="93600"/>
          <a:lstStyle>
            <a:lvl1pPr indent="-342000">
              <a:lnSpc>
                <a:spcPct val="100000"/>
              </a:lnSpc>
              <a:spcBef>
                <a:spcPts val="0"/>
              </a:spcBef>
              <a:defRPr sz="2000" b="0" i="0" baseline="0"/>
            </a:lvl1pPr>
            <a:lvl2pPr>
              <a:defRPr/>
            </a:lvl2pPr>
            <a:lvl3pPr>
              <a:spcBef>
                <a:spcPts val="900"/>
              </a:spcBef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1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500438"/>
          </a:xfrm>
          <a:prstGeom prst="rect">
            <a:avLst/>
          </a:prstGeom>
          <a:solidFill>
            <a:srgbClr val="005A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8B5F8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34950" cy="1196975"/>
          </a:xfrm>
          <a:prstGeom prst="rect">
            <a:avLst/>
          </a:prstGeom>
          <a:solidFill>
            <a:srgbClr val="D84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308725"/>
            <a:ext cx="8964613" cy="549275"/>
          </a:xfrm>
          <a:prstGeom prst="rect">
            <a:avLst/>
          </a:prstGeom>
          <a:solidFill>
            <a:srgbClr val="6DBC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09050" y="5445125"/>
            <a:ext cx="234950" cy="1412875"/>
          </a:xfrm>
          <a:prstGeom prst="rect">
            <a:avLst/>
          </a:prstGeom>
          <a:solidFill>
            <a:srgbClr val="774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124744"/>
            <a:ext cx="7488832" cy="2088231"/>
          </a:xfrm>
          <a:prstGeom prst="rect">
            <a:avLst/>
          </a:prstGeom>
        </p:spPr>
        <p:txBody>
          <a:bodyPr tIns="9144">
            <a:noAutofit/>
          </a:bodyPr>
          <a:lstStyle>
            <a:lvl1pPr marL="0" indent="0" algn="l">
              <a:lnSpc>
                <a:spcPct val="90000"/>
              </a:lnSpc>
              <a:buNone/>
              <a:defRPr kumimoji="0" lang="en-US" sz="4400" b="0" i="0" u="none" strike="noStrike" kern="1200" cap="all" spc="3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mbr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1187624" y="3501008"/>
            <a:ext cx="7488832" cy="72065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 sz="1400" b="1" i="0" spc="300">
                <a:solidFill>
                  <a:srgbClr val="005A7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9" name="Image 8" descr="new_WHO_OK_blu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373216"/>
            <a:ext cx="2530113" cy="791998"/>
          </a:xfrm>
          <a:prstGeom prst="rect">
            <a:avLst/>
          </a:prstGeom>
        </p:spPr>
      </p:pic>
      <p:pic>
        <p:nvPicPr>
          <p:cNvPr id="11" name="Image 15" descr="EN_C_strap_TDRLogo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16550"/>
            <a:ext cx="374173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3664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96975"/>
          </a:xfrm>
          <a:prstGeom prst="rect">
            <a:avLst/>
          </a:prstGeom>
          <a:solidFill>
            <a:srgbClr val="005A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8B5F8A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308725"/>
            <a:ext cx="4932040" cy="549275"/>
          </a:xfrm>
          <a:prstGeom prst="rect">
            <a:avLst/>
          </a:prstGeom>
          <a:solidFill>
            <a:srgbClr val="069A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32039" y="6308725"/>
            <a:ext cx="3600773" cy="549275"/>
          </a:xfrm>
          <a:prstGeom prst="rect">
            <a:avLst/>
          </a:prstGeom>
          <a:solidFill>
            <a:srgbClr val="774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8B5F8A"/>
              </a:solidFill>
            </a:endParaRP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/>
              <a:t>Subtitle or presenter</a:t>
            </a:r>
            <a:endParaRPr lang="fr-FR" dirty="0"/>
          </a:p>
        </p:txBody>
      </p:sp>
      <p:pic>
        <p:nvPicPr>
          <p:cNvPr id="1030" name="Image 22" descr="EN_W_strap_TDRLogo.gif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43701"/>
            <a:ext cx="23383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8297863" y="6308725"/>
            <a:ext cx="234950" cy="549275"/>
          </a:xfrm>
          <a:prstGeom prst="rect">
            <a:avLst/>
          </a:prstGeom>
          <a:solidFill>
            <a:srgbClr val="D84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8532813" y="6397625"/>
            <a:ext cx="6111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fld id="{A4F1E042-80DA-D448-8EF9-71683F170F66}" type="slidenum">
              <a:rPr lang="en-GB" sz="1600" b="1" smtClean="0">
                <a:solidFill>
                  <a:srgbClr val="00828C"/>
                </a:solidFill>
                <a:latin typeface="Helvetica" charset="0"/>
                <a:cs typeface="Helvetica" charset="0"/>
              </a:rPr>
              <a:pPr algn="ctr" eaLnBrk="0" hangingPunct="0">
                <a:defRPr/>
              </a:pPr>
              <a:t>‹#›</a:t>
            </a:fld>
            <a:endParaRPr lang="fr-FR" sz="1600" b="1" dirty="0" smtClean="0">
              <a:solidFill>
                <a:srgbClr val="00828C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5291667" y="6319838"/>
            <a:ext cx="309675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kern="1200" dirty="0" smtClean="0">
                <a:solidFill>
                  <a:schemeClr val="bg1"/>
                </a:solidFill>
                <a:latin typeface="Helvetica"/>
                <a:ea typeface="ＭＳ Ｐゴシック" charset="0"/>
                <a:cs typeface="Helvetica"/>
              </a:rPr>
              <a:t>TDR</a:t>
            </a:r>
            <a:r>
              <a:rPr lang="en-GB" sz="1200" kern="1200" dirty="0" smtClean="0">
                <a:solidFill>
                  <a:schemeClr val="bg1"/>
                </a:solidFill>
                <a:latin typeface="Cambria"/>
                <a:ea typeface="ＭＳ Ｐゴシック" charset="0"/>
                <a:cs typeface="Cambria"/>
              </a:rPr>
              <a:t> • MAKING A DIFFERENCE</a:t>
            </a:r>
            <a:endParaRPr lang="en-GB" sz="1100" kern="1200" dirty="0">
              <a:solidFill>
                <a:schemeClr val="bg1"/>
              </a:solidFill>
              <a:latin typeface="Cambria"/>
              <a:ea typeface="ＭＳ Ｐゴシック" charset="0"/>
              <a:cs typeface="Cambr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234950" cy="1196975"/>
          </a:xfrm>
          <a:prstGeom prst="rect">
            <a:avLst/>
          </a:prstGeom>
          <a:solidFill>
            <a:srgbClr val="D84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2" name="Image 11" descr="new_WHO_OK_white.gif"/>
          <p:cNvPicPr>
            <a:picLocks noChangeAspect="1"/>
          </p:cNvPicPr>
          <p:nvPr/>
        </p:nvPicPr>
        <p:blipFill>
          <a:blip r:embed="rId11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124" y="6353770"/>
            <a:ext cx="1420168" cy="43199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1196975"/>
          </a:xfrm>
          <a:prstGeom prst="rect">
            <a:avLst/>
          </a:prstGeom>
          <a:solidFill>
            <a:srgbClr val="005A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8B5F8A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308725"/>
            <a:ext cx="4932040" cy="549275"/>
          </a:xfrm>
          <a:prstGeom prst="rect">
            <a:avLst/>
          </a:prstGeom>
          <a:solidFill>
            <a:srgbClr val="069A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4932039" y="6308725"/>
            <a:ext cx="3600773" cy="549275"/>
          </a:xfrm>
          <a:prstGeom prst="rect">
            <a:avLst/>
          </a:prstGeom>
          <a:solidFill>
            <a:srgbClr val="774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8B5F8A"/>
              </a:solidFill>
            </a:endParaRPr>
          </a:p>
        </p:txBody>
      </p:sp>
      <p:pic>
        <p:nvPicPr>
          <p:cNvPr id="18" name="Image 22" descr="EN_W_strap_TDRLogo.gif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43701"/>
            <a:ext cx="23383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 userDrawn="1"/>
        </p:nvSpPr>
        <p:spPr>
          <a:xfrm>
            <a:off x="8297863" y="6308725"/>
            <a:ext cx="234950" cy="549275"/>
          </a:xfrm>
          <a:prstGeom prst="rect">
            <a:avLst/>
          </a:prstGeom>
          <a:solidFill>
            <a:srgbClr val="D84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 userDrawn="1"/>
        </p:nvSpPr>
        <p:spPr bwMode="auto">
          <a:xfrm>
            <a:off x="8532813" y="6397625"/>
            <a:ext cx="6111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fld id="{A4F1E042-80DA-D448-8EF9-71683F170F66}" type="slidenum">
              <a:rPr lang="en-GB" sz="1600" b="1" smtClean="0">
                <a:solidFill>
                  <a:srgbClr val="00828C"/>
                </a:solidFill>
                <a:latin typeface="Helvetica" charset="0"/>
                <a:cs typeface="Helvetica" charset="0"/>
              </a:rPr>
              <a:pPr algn="ctr" eaLnBrk="0" hangingPunct="0">
                <a:defRPr/>
              </a:pPr>
              <a:t>‹#›</a:t>
            </a:fld>
            <a:endParaRPr lang="fr-FR" sz="1600" b="1" dirty="0" smtClean="0">
              <a:solidFill>
                <a:srgbClr val="00828C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 userDrawn="1"/>
        </p:nvSpPr>
        <p:spPr bwMode="auto">
          <a:xfrm>
            <a:off x="5471286" y="6319838"/>
            <a:ext cx="2917138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kern="1200" dirty="0" smtClean="0">
                <a:solidFill>
                  <a:schemeClr val="bg1"/>
                </a:solidFill>
                <a:latin typeface="Helvetica"/>
                <a:ea typeface="ＭＳ Ｐゴシック" charset="0"/>
                <a:cs typeface="Helvetica"/>
              </a:rPr>
              <a:t>Global </a:t>
            </a:r>
            <a:r>
              <a:rPr lang="en-GB" sz="1200" b="1" kern="1200" dirty="0" err="1" smtClean="0">
                <a:solidFill>
                  <a:schemeClr val="bg1"/>
                </a:solidFill>
                <a:latin typeface="Helvetica"/>
                <a:ea typeface="ＭＳ Ｐゴシック" charset="0"/>
                <a:cs typeface="Helvetica"/>
              </a:rPr>
              <a:t>aDSM</a:t>
            </a:r>
            <a:r>
              <a:rPr lang="en-GB" sz="1200" b="1" kern="1200" dirty="0" smtClean="0">
                <a:solidFill>
                  <a:schemeClr val="bg1"/>
                </a:solidFill>
                <a:latin typeface="Helvetica"/>
                <a:ea typeface="ＭＳ Ｐゴシック" charset="0"/>
                <a:cs typeface="Helvetica"/>
              </a:rPr>
              <a:t> Database</a:t>
            </a:r>
            <a:endParaRPr lang="en-GB" sz="1100" kern="1200" dirty="0">
              <a:solidFill>
                <a:schemeClr val="bg1"/>
              </a:solidFill>
              <a:latin typeface="Cambria"/>
              <a:ea typeface="ＭＳ Ｐゴシック" charset="0"/>
              <a:cs typeface="Cambria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0"/>
            <a:ext cx="234950" cy="1196975"/>
          </a:xfrm>
          <a:prstGeom prst="rect">
            <a:avLst/>
          </a:prstGeom>
          <a:solidFill>
            <a:srgbClr val="D84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25" name="Image 24" descr="new_WHO_OK_white.gif"/>
          <p:cNvPicPr>
            <a:picLocks noChangeAspect="1"/>
          </p:cNvPicPr>
          <p:nvPr userDrawn="1"/>
        </p:nvPicPr>
        <p:blipFill>
          <a:blip r:embed="rId11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124" y="6353770"/>
            <a:ext cx="1420168" cy="43199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6" r:id="rId4"/>
    <p:sldLayoutId id="2147483682" r:id="rId5"/>
    <p:sldLayoutId id="2147483684" r:id="rId6"/>
    <p:sldLayoutId id="2147483685" r:id="rId7"/>
    <p:sldLayoutId id="2147483693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cap="all">
          <a:solidFill>
            <a:schemeClr val="bg1"/>
          </a:solidFill>
          <a:latin typeface="Cambria"/>
          <a:ea typeface="ＭＳ Ｐゴシック" charset="0"/>
          <a:cs typeface="Cambr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1pPr>
      <a:lvl2pPr marL="285750" indent="-285750" algn="l" rtl="0" eaLnBrk="1" fontAlgn="base" hangingPunct="1">
        <a:spcBef>
          <a:spcPts val="300"/>
        </a:spcBef>
        <a:spcAft>
          <a:spcPct val="0"/>
        </a:spcAft>
        <a:buClr>
          <a:srgbClr val="08A1D9"/>
        </a:buClr>
        <a:buFont typeface="Arial" charset="0"/>
        <a:buChar char="•"/>
        <a:defRPr sz="1600" kern="1200">
          <a:solidFill>
            <a:schemeClr val="tx1"/>
          </a:solidFill>
          <a:latin typeface="Calibri" pitchFamily="34" charset="0"/>
          <a:ea typeface="ＭＳ Ｐゴシック" charset="0"/>
          <a:cs typeface="+mn-cs"/>
        </a:defRPr>
      </a:lvl2pPr>
      <a:lvl3pPr marL="522288" indent="-285750" algn="l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Calibri" pitchFamily="34" charset="0"/>
          <a:ea typeface="ＭＳ Ｐゴシック" charset="0"/>
          <a:cs typeface="+mn-cs"/>
        </a:defRPr>
      </a:lvl3pPr>
      <a:lvl4pPr marL="750888" indent="-28575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Arial" charset="0"/>
        <a:buChar char="•"/>
        <a:defRPr sz="1600" kern="1200">
          <a:solidFill>
            <a:schemeClr val="tx1"/>
          </a:solidFill>
          <a:latin typeface="Calibri" pitchFamily="34" charset="0"/>
          <a:ea typeface="ＭＳ Ｐゴシック" charset="0"/>
          <a:cs typeface="+mn-cs"/>
        </a:defRPr>
      </a:lvl4pPr>
      <a:lvl5pPr marL="971550" indent="-285750" algn="l" rtl="0" eaLnBrk="1" fontAlgn="base" hangingPunct="1">
        <a:spcBef>
          <a:spcPts val="300"/>
        </a:spcBef>
        <a:spcAft>
          <a:spcPct val="0"/>
        </a:spcAft>
        <a:buClr>
          <a:srgbClr val="7030A0"/>
        </a:buClr>
        <a:buFont typeface="Arial" charset="0"/>
        <a:buChar char="•"/>
        <a:defRPr sz="1600" kern="1200">
          <a:solidFill>
            <a:schemeClr val="tx1"/>
          </a:solidFill>
          <a:latin typeface="Calibri" pitchFamily="34" charset="0"/>
          <a:ea typeface="ＭＳ Ｐゴシック" charset="0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96975"/>
          </a:xfrm>
          <a:prstGeom prst="rect">
            <a:avLst/>
          </a:prstGeom>
          <a:solidFill>
            <a:srgbClr val="005A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8B5F8A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308725"/>
            <a:ext cx="4932040" cy="549275"/>
          </a:xfrm>
          <a:prstGeom prst="rect">
            <a:avLst/>
          </a:prstGeom>
          <a:solidFill>
            <a:srgbClr val="069A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32039" y="6308725"/>
            <a:ext cx="3600773" cy="549275"/>
          </a:xfrm>
          <a:prstGeom prst="rect">
            <a:avLst/>
          </a:prstGeom>
          <a:solidFill>
            <a:srgbClr val="774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8B5F8A"/>
              </a:solidFill>
            </a:endParaRP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/>
              <a:t>Subtitle or presenter</a:t>
            </a:r>
            <a:endParaRPr lang="fr-FR" dirty="0"/>
          </a:p>
        </p:txBody>
      </p:sp>
      <p:pic>
        <p:nvPicPr>
          <p:cNvPr id="1030" name="Image 22" descr="EN_W_strap_TDRLogo.gif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43701"/>
            <a:ext cx="23383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8297863" y="6308725"/>
            <a:ext cx="234950" cy="549275"/>
          </a:xfrm>
          <a:prstGeom prst="rect">
            <a:avLst/>
          </a:prstGeom>
          <a:solidFill>
            <a:srgbClr val="D84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8532813" y="6397625"/>
            <a:ext cx="6111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fld id="{A4F1E042-80DA-D448-8EF9-71683F170F66}" type="slidenum">
              <a:rPr lang="en-GB" sz="1600" b="1" smtClean="0">
                <a:solidFill>
                  <a:srgbClr val="00828C"/>
                </a:solidFill>
                <a:latin typeface="Helvetica" charset="0"/>
                <a:cs typeface="Helvetica" charset="0"/>
              </a:rPr>
              <a:pPr algn="ctr" eaLnBrk="0" hangingPunct="0">
                <a:defRPr/>
              </a:pPr>
              <a:t>‹#›</a:t>
            </a:fld>
            <a:endParaRPr lang="fr-FR" sz="1600" b="1" dirty="0" smtClean="0">
              <a:solidFill>
                <a:srgbClr val="00828C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5291667" y="6319838"/>
            <a:ext cx="309675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latin typeface="Helvetica"/>
                <a:cs typeface="Helvetica"/>
              </a:rPr>
              <a:t>TDR</a:t>
            </a:r>
            <a:r>
              <a:rPr lang="en-GB" sz="1200" dirty="0">
                <a:solidFill>
                  <a:srgbClr val="FFFFFF"/>
                </a:solidFill>
                <a:latin typeface="Cambria"/>
                <a:cs typeface="Cambria"/>
              </a:rPr>
              <a:t> • MAKING A DIFFERENCE</a:t>
            </a:r>
            <a:endParaRPr lang="en-GB" sz="1100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234950" cy="1196975"/>
          </a:xfrm>
          <a:prstGeom prst="rect">
            <a:avLst/>
          </a:prstGeom>
          <a:solidFill>
            <a:srgbClr val="D84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2" name="Image 11" descr="new_WHO_OK_white.gif"/>
          <p:cNvPicPr>
            <a:picLocks noChangeAspect="1"/>
          </p:cNvPicPr>
          <p:nvPr/>
        </p:nvPicPr>
        <p:blipFill>
          <a:blip r:embed="rId9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124" y="6353770"/>
            <a:ext cx="1420168" cy="43199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0" y="0"/>
            <a:ext cx="9144000" cy="1196975"/>
          </a:xfrm>
          <a:prstGeom prst="rect">
            <a:avLst/>
          </a:prstGeom>
          <a:solidFill>
            <a:srgbClr val="005A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8B5F8A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308725"/>
            <a:ext cx="4932040" cy="549275"/>
          </a:xfrm>
          <a:prstGeom prst="rect">
            <a:avLst/>
          </a:prstGeom>
          <a:solidFill>
            <a:srgbClr val="069A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32039" y="6308725"/>
            <a:ext cx="3600773" cy="549275"/>
          </a:xfrm>
          <a:prstGeom prst="rect">
            <a:avLst/>
          </a:prstGeom>
          <a:solidFill>
            <a:srgbClr val="7744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8B5F8A"/>
              </a:solidFill>
            </a:endParaRPr>
          </a:p>
        </p:txBody>
      </p:sp>
      <p:pic>
        <p:nvPicPr>
          <p:cNvPr id="18" name="Image 22" descr="EN_W_strap_TDRLogo.gif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43701"/>
            <a:ext cx="23383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297863" y="6308725"/>
            <a:ext cx="234950" cy="549275"/>
          </a:xfrm>
          <a:prstGeom prst="rect">
            <a:avLst/>
          </a:prstGeom>
          <a:solidFill>
            <a:srgbClr val="D84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8532813" y="6397625"/>
            <a:ext cx="6111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fld id="{A4F1E042-80DA-D448-8EF9-71683F170F66}" type="slidenum">
              <a:rPr lang="en-GB" sz="1600" b="1" smtClean="0">
                <a:solidFill>
                  <a:srgbClr val="00828C"/>
                </a:solidFill>
                <a:latin typeface="Helvetica" charset="0"/>
                <a:cs typeface="Helvetica" charset="0"/>
              </a:rPr>
              <a:pPr algn="ctr" eaLnBrk="0" hangingPunct="0">
                <a:defRPr/>
              </a:pPr>
              <a:t>‹#›</a:t>
            </a:fld>
            <a:endParaRPr lang="fr-FR" sz="1600" b="1" dirty="0" smtClean="0">
              <a:solidFill>
                <a:srgbClr val="00828C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041900" y="6319838"/>
            <a:ext cx="31194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234950" cy="1196975"/>
          </a:xfrm>
          <a:prstGeom prst="rect">
            <a:avLst/>
          </a:prstGeom>
          <a:solidFill>
            <a:srgbClr val="D84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n>
                <a:solidFill>
                  <a:srgbClr val="C2AD8D">
                    <a:lumMod val="50000"/>
                  </a:srgbClr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34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4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cap="all">
          <a:solidFill>
            <a:schemeClr val="bg1"/>
          </a:solidFill>
          <a:latin typeface="Cambria"/>
          <a:ea typeface="ＭＳ Ｐゴシック" charset="0"/>
          <a:cs typeface="Cambr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mbri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ts val="800"/>
        </a:spcBef>
        <a:spcAft>
          <a:spcPct val="0"/>
        </a:spcAft>
        <a:buFont typeface="Arial" charset="0"/>
        <a:defRPr sz="2400" b="1" kern="12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1pPr>
      <a:lvl2pPr marL="285750" indent="-285750" algn="l" rtl="0" eaLnBrk="1" fontAlgn="base" hangingPunct="1">
        <a:spcBef>
          <a:spcPts val="300"/>
        </a:spcBef>
        <a:spcAft>
          <a:spcPct val="0"/>
        </a:spcAft>
        <a:buClr>
          <a:srgbClr val="08A1D9"/>
        </a:buClr>
        <a:buFont typeface="Arial" charset="0"/>
        <a:buChar char="•"/>
        <a:defRPr sz="1600" kern="1200">
          <a:solidFill>
            <a:schemeClr val="tx1"/>
          </a:solidFill>
          <a:latin typeface="Calibri" pitchFamily="34" charset="0"/>
          <a:ea typeface="ＭＳ Ｐゴシック" charset="0"/>
          <a:cs typeface="+mn-cs"/>
        </a:defRPr>
      </a:lvl2pPr>
      <a:lvl3pPr marL="522288" indent="-285750" algn="l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Calibri" pitchFamily="34" charset="0"/>
          <a:ea typeface="ＭＳ Ｐゴシック" charset="0"/>
          <a:cs typeface="+mn-cs"/>
        </a:defRPr>
      </a:lvl3pPr>
      <a:lvl4pPr marL="750888" indent="-28575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Arial" charset="0"/>
        <a:buChar char="•"/>
        <a:defRPr sz="1600" kern="1200">
          <a:solidFill>
            <a:schemeClr val="tx1"/>
          </a:solidFill>
          <a:latin typeface="Calibri" pitchFamily="34" charset="0"/>
          <a:ea typeface="ＭＳ Ｐゴシック" charset="0"/>
          <a:cs typeface="+mn-cs"/>
        </a:defRPr>
      </a:lvl4pPr>
      <a:lvl5pPr marL="971550" indent="-285750" algn="l" rtl="0" eaLnBrk="1" fontAlgn="base" hangingPunct="1">
        <a:spcBef>
          <a:spcPts val="300"/>
        </a:spcBef>
        <a:spcAft>
          <a:spcPct val="0"/>
        </a:spcAft>
        <a:buClr>
          <a:srgbClr val="7030A0"/>
        </a:buClr>
        <a:buFont typeface="Arial" charset="0"/>
        <a:buChar char="•"/>
        <a:defRPr sz="1600" kern="1200">
          <a:solidFill>
            <a:schemeClr val="tx1"/>
          </a:solidFill>
          <a:latin typeface="Calibri" pitchFamily="34" charset="0"/>
          <a:ea typeface="ＭＳ Ｐゴシック" charset="0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8.png"/><Relationship Id="rId5" Type="http://schemas.openxmlformats.org/officeDocument/2006/relationships/image" Target="../media/image4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4.gi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4.gif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987599" y="924719"/>
            <a:ext cx="7488832" cy="2088231"/>
          </a:xfrm>
        </p:spPr>
        <p:txBody>
          <a:bodyPr rtlCol="0">
            <a:normAutofit/>
          </a:bodyPr>
          <a:lstStyle/>
          <a:p>
            <a:pPr algn="ctr"/>
            <a:endParaRPr lang="en-GB" dirty="0">
              <a:latin typeface="Calibri" panose="020F050202020403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spc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826060" y="3775328"/>
            <a:ext cx="7488832" cy="72065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fr-FR" sz="2000" spc="0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Christine </a:t>
            </a:r>
            <a:r>
              <a:rPr lang="fr-FR" sz="2000" spc="0" dirty="0" err="1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Halleux</a:t>
            </a:r>
            <a:r>
              <a:rPr lang="fr-FR" sz="2000" spc="0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MD, PhD</a:t>
            </a:r>
          </a:p>
          <a:p>
            <a:pPr>
              <a:defRPr/>
            </a:pPr>
            <a:r>
              <a:rPr lang="fr-FR" sz="1800" b="0" spc="0" dirty="0" err="1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Special</a:t>
            </a:r>
            <a:r>
              <a:rPr lang="fr-FR" sz="1800" b="0" spc="0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Programme for </a:t>
            </a:r>
            <a:r>
              <a:rPr lang="fr-FR" sz="1800" b="0" spc="0" dirty="0" err="1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Research</a:t>
            </a:r>
            <a:r>
              <a:rPr lang="fr-FR" sz="1800" b="0" spc="0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and Training in Tropical </a:t>
            </a:r>
            <a:r>
              <a:rPr lang="fr-FR" sz="1800" b="0" spc="0" dirty="0" err="1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Diseases</a:t>
            </a:r>
            <a:endParaRPr lang="fr-FR" sz="1800" b="0" spc="0" dirty="0" smtClean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>
              <a:defRPr/>
            </a:pPr>
            <a:r>
              <a:rPr lang="fr-FR" sz="1800" b="0" spc="0" dirty="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World Health Organization, Geneva</a:t>
            </a:r>
          </a:p>
          <a:p>
            <a:pPr>
              <a:defRPr/>
            </a:pPr>
            <a:endParaRPr lang="fr-FR" sz="1800" b="0" dirty="0"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18544" y="4695825"/>
            <a:ext cx="6067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en-GB" altLang="en-US" sz="1600" i="1" dirty="0" smtClean="0">
                <a:solidFill>
                  <a:srgbClr val="005A7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22</a:t>
            </a:r>
            <a:r>
              <a:rPr lang="en-GB" altLang="en-US" sz="1600" i="1" baseline="30000" dirty="0" smtClean="0">
                <a:solidFill>
                  <a:srgbClr val="005A7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nd</a:t>
            </a:r>
            <a:r>
              <a:rPr lang="en-GB" altLang="en-US" sz="1600" i="1" dirty="0" smtClean="0">
                <a:solidFill>
                  <a:srgbClr val="005A7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International AIDS Conference</a:t>
            </a:r>
          </a:p>
          <a:p>
            <a:pPr algn="ctr" eaLnBrk="1" hangingPunct="1">
              <a:defRPr/>
            </a:pPr>
            <a:r>
              <a:rPr lang="en-GB" altLang="en-US" sz="1600" i="1" dirty="0" smtClean="0">
                <a:solidFill>
                  <a:srgbClr val="005A7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27 </a:t>
            </a:r>
            <a:r>
              <a:rPr lang="en-GB" altLang="en-US" sz="1600" i="1" dirty="0">
                <a:solidFill>
                  <a:srgbClr val="005A7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July 2018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429" y="718457"/>
            <a:ext cx="85017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Building a global approach: WHO global repository for epidemiological surveillance of drug safety in pregnancy and in general population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0" dirty="0" smtClean="0"/>
              <a:t>Conflict of interest disclosure</a:t>
            </a:r>
            <a:endParaRPr lang="en-GB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895703"/>
            <a:ext cx="8684658" cy="4320480"/>
          </a:xfrm>
        </p:spPr>
        <p:txBody>
          <a:bodyPr/>
          <a:lstStyle/>
          <a:p>
            <a:pPr marL="900" indent="0"/>
            <a:r>
              <a:rPr lang="en-US" sz="3600" b="1" dirty="0" smtClean="0"/>
              <a:t>I have no real or perceived, direct or indirect, conflict of interest in relation to this </a:t>
            </a:r>
            <a:r>
              <a:rPr lang="es-ES" sz="3600" b="1" dirty="0" err="1" smtClean="0"/>
              <a:t>presentation</a:t>
            </a:r>
            <a:endParaRPr lang="en-GB" sz="2400" dirty="0"/>
          </a:p>
        </p:txBody>
      </p:sp>
      <p:pic>
        <p:nvPicPr>
          <p:cNvPr id="4" name="Image 24" descr="new_WHO_OK_white.gif"/>
          <p:cNvPicPr>
            <a:picLocks noChangeAspect="1"/>
          </p:cNvPicPr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124" y="6353770"/>
            <a:ext cx="1420168" cy="431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118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Concept</a:t>
            </a:r>
            <a:endParaRPr lang="es-E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6490" y="1166018"/>
            <a:ext cx="901751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Font typeface="Arial" charset="0"/>
              <a:defRPr sz="1600" b="1" kern="1200">
                <a:solidFill>
                  <a:schemeClr val="tx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1pPr>
            <a:lvl2pPr marL="285750" indent="-2857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8A1D9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2pPr>
            <a:lvl3pPr marL="522288" indent="-2857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3pPr>
            <a:lvl4pPr marL="750888" indent="-2857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4pPr>
            <a:lvl5pPr marL="971550" indent="-2857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7030A0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US" sz="3200" b="0" dirty="0" smtClean="0"/>
              <a:t>Available </a:t>
            </a:r>
            <a:r>
              <a:rPr lang="en-US" sz="3200" dirty="0" smtClean="0"/>
              <a:t>safety information </a:t>
            </a:r>
            <a:r>
              <a:rPr lang="en-US" sz="3200" b="0" dirty="0" smtClean="0"/>
              <a:t>on new ARV </a:t>
            </a:r>
            <a:r>
              <a:rPr lang="en-US" sz="3200" dirty="0" smtClean="0"/>
              <a:t>limited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endParaRPr lang="en-US" sz="900" dirty="0" smtClean="0"/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Number of patients treated</a:t>
            </a:r>
            <a:r>
              <a:rPr lang="en-US" sz="3200" b="0" dirty="0" smtClean="0"/>
              <a:t> per country </a:t>
            </a:r>
            <a:r>
              <a:rPr lang="en-US" sz="3200" dirty="0" smtClean="0"/>
              <a:t>limited</a:t>
            </a:r>
            <a:r>
              <a:rPr lang="en-US" sz="3200" b="0" dirty="0" smtClean="0"/>
              <a:t>      </a:t>
            </a:r>
            <a:r>
              <a:rPr lang="en-US" sz="2800" b="0" dirty="0" smtClean="0">
                <a:sym typeface="Wingdings" panose="05000000000000000000" pitchFamily="2" charset="2"/>
              </a:rPr>
              <a:t> </a:t>
            </a:r>
            <a:r>
              <a:rPr lang="en-US" sz="3200" b="0" dirty="0" smtClean="0"/>
              <a:t>limited capacity to detect less frequent ADR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endParaRPr lang="en-US" sz="900" b="0" dirty="0" smtClean="0"/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Pooling of data </a:t>
            </a:r>
            <a:r>
              <a:rPr lang="en-US" sz="3200" b="0" dirty="0" smtClean="0"/>
              <a:t>from different countries together increase likelihood to detect any safety signal 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endParaRPr lang="en-US" sz="900" b="0" dirty="0" smtClean="0"/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US" sz="3200" dirty="0" smtClean="0"/>
              <a:t>WHO central database </a:t>
            </a:r>
            <a:r>
              <a:rPr lang="en-US" sz="3200" b="0" dirty="0" smtClean="0"/>
              <a:t>as a</a:t>
            </a:r>
            <a:r>
              <a:rPr lang="en-US" sz="3200" dirty="0" smtClean="0"/>
              <a:t> tool </a:t>
            </a:r>
            <a:r>
              <a:rPr lang="en-US" sz="3200" b="0" dirty="0" smtClean="0"/>
              <a:t>to facilitate </a:t>
            </a:r>
            <a:r>
              <a:rPr lang="en-US" sz="3200" b="0" dirty="0"/>
              <a:t>the </a:t>
            </a:r>
            <a:r>
              <a:rPr lang="en-US" sz="3200" b="0" dirty="0" smtClean="0"/>
              <a:t>pooling </a:t>
            </a:r>
            <a:r>
              <a:rPr lang="en-US" sz="3200" b="0" dirty="0"/>
              <a:t>of data collected at country </a:t>
            </a:r>
            <a:r>
              <a:rPr lang="en-US" sz="3200" b="0" dirty="0" smtClean="0"/>
              <a:t>level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endParaRPr lang="en-US" sz="900" b="0" dirty="0" smtClean="0"/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GB" sz="3200" b="0" dirty="0" smtClean="0"/>
              <a:t>Collect </a:t>
            </a:r>
            <a:r>
              <a:rPr lang="es-ES" sz="3200" dirty="0" smtClean="0"/>
              <a:t>individual </a:t>
            </a:r>
            <a:r>
              <a:rPr lang="es-ES" sz="3200" dirty="0"/>
              <a:t>de-</a:t>
            </a:r>
            <a:r>
              <a:rPr lang="es-ES" sz="3200" dirty="0" err="1"/>
              <a:t>identified</a:t>
            </a:r>
            <a:r>
              <a:rPr lang="es-ES" sz="3200" dirty="0"/>
              <a:t> </a:t>
            </a:r>
            <a:r>
              <a:rPr lang="es-ES" sz="3200" dirty="0" err="1"/>
              <a:t>patient</a:t>
            </a:r>
            <a:r>
              <a:rPr lang="es-ES" sz="3200" dirty="0"/>
              <a:t> </a:t>
            </a:r>
            <a:r>
              <a:rPr lang="es-ES" sz="3200" dirty="0" smtClean="0"/>
              <a:t>data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endParaRPr lang="en-GB" sz="900" b="0" dirty="0" smtClean="0"/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GB" sz="3200" dirty="0" smtClean="0"/>
              <a:t>Collaborative work</a:t>
            </a:r>
            <a:endParaRPr lang="en-US" sz="3200" dirty="0"/>
          </a:p>
          <a:p>
            <a:pPr marL="457200" indent="-457200">
              <a:spcBef>
                <a:spcPts val="60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endParaRPr lang="en-US" sz="3200" b="0" dirty="0" smtClean="0"/>
          </a:p>
          <a:p>
            <a:pPr lvl="4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GB" sz="2800" dirty="0" smtClean="0"/>
          </a:p>
        </p:txBody>
      </p:sp>
      <p:pic>
        <p:nvPicPr>
          <p:cNvPr id="5" name="Image 24" descr="new_WHO_OK_white.gif"/>
          <p:cNvPicPr>
            <a:picLocks noChangeAspect="1"/>
          </p:cNvPicPr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124" y="6353770"/>
            <a:ext cx="1420168" cy="431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469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1301"/>
            <a:ext cx="7772400" cy="1031875"/>
          </a:xfrm>
        </p:spPr>
        <p:txBody>
          <a:bodyPr/>
          <a:lstStyle/>
          <a:p>
            <a:r>
              <a:rPr lang="fr-F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Operation</a:t>
            </a:r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of  WHO CENTRAL </a:t>
            </a:r>
            <a:r>
              <a:rPr lang="fr-F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REGISTRies</a:t>
            </a:r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393" y="3448786"/>
            <a:ext cx="1343213" cy="828791"/>
          </a:xfrm>
        </p:spPr>
      </p:pic>
      <p:pic>
        <p:nvPicPr>
          <p:cNvPr id="4" name="Image 24" descr="new_WHO_OK_white.gif"/>
          <p:cNvPicPr>
            <a:picLocks noChangeAspect="1"/>
          </p:cNvPicPr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124" y="6353770"/>
            <a:ext cx="1420168" cy="43199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" name="Group 21"/>
          <p:cNvGrpSpPr/>
          <p:nvPr/>
        </p:nvGrpSpPr>
        <p:grpSpPr>
          <a:xfrm>
            <a:off x="4004690" y="2636168"/>
            <a:ext cx="1428751" cy="2253319"/>
            <a:chOff x="3814779" y="2373986"/>
            <a:chExt cx="1428751" cy="2253319"/>
          </a:xfrm>
        </p:grpSpPr>
        <p:sp>
          <p:nvSpPr>
            <p:cNvPr id="12" name="Flowchart: Magnetic Disk 11"/>
            <p:cNvSpPr/>
            <p:nvPr/>
          </p:nvSpPr>
          <p:spPr>
            <a:xfrm>
              <a:off x="3814779" y="2393690"/>
              <a:ext cx="1428751" cy="2233615"/>
            </a:xfrm>
            <a:prstGeom prst="flowChartMagneticDisk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8286" y="3225005"/>
              <a:ext cx="1000900" cy="94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3846422" y="2373986"/>
              <a:ext cx="13350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Central </a:t>
              </a:r>
              <a:r>
                <a:rPr lang="es-ES" sz="20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Registry</a:t>
              </a:r>
              <a:endPara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44349" y="4185722"/>
              <a:ext cx="668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WHO</a:t>
              </a:r>
              <a:endParaRPr lang="es-E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>
            <a:off x="2555776" y="2002812"/>
            <a:ext cx="1129432" cy="725117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48982" y="4725144"/>
            <a:ext cx="1036226" cy="54964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98738" y="3686797"/>
            <a:ext cx="12192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59025" y="179849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IPD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621501" y="2963967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IPD</a:t>
            </a:r>
            <a:endParaRPr lang="en-US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008338" y="5085184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IPD</a:t>
            </a:r>
            <a:endParaRPr lang="en-US" sz="28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288157" y="5088169"/>
            <a:ext cx="1800200" cy="86409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15" y="3118199"/>
            <a:ext cx="987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Elbow Connector 16"/>
          <p:cNvCxnSpPr/>
          <p:nvPr/>
        </p:nvCxnSpPr>
        <p:spPr>
          <a:xfrm>
            <a:off x="4768647" y="5085184"/>
            <a:ext cx="1327353" cy="608045"/>
          </a:xfrm>
          <a:prstGeom prst="bentConnector3">
            <a:avLst>
              <a:gd name="adj1" fmla="val 794"/>
            </a:avLst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602" y="3187944"/>
            <a:ext cx="987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822" y="1568740"/>
            <a:ext cx="1347333" cy="829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15" y="1536242"/>
            <a:ext cx="1347333" cy="829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cxnSp>
        <p:nvCxnSpPr>
          <p:cNvPr id="37" name="Straight Arrow Connector 36"/>
          <p:cNvCxnSpPr/>
          <p:nvPr/>
        </p:nvCxnSpPr>
        <p:spPr>
          <a:xfrm>
            <a:off x="5644189" y="3686796"/>
            <a:ext cx="720170" cy="1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618630" y="2212416"/>
            <a:ext cx="1174056" cy="516828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80912" y="1874648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IPD</a:t>
            </a:r>
            <a:endParaRPr lang="en-US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793524" y="2983296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IPD</a:t>
            </a:r>
            <a:endParaRPr lang="en-US" sz="2800" b="1" dirty="0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05" y="4999965"/>
            <a:ext cx="1347333" cy="829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928177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s-E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endParaRPr lang="es-E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086" y="1518715"/>
            <a:ext cx="8327571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Font typeface="Arial" charset="0"/>
              <a:defRPr sz="1600" b="1" kern="1200">
                <a:solidFill>
                  <a:schemeClr val="tx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1pPr>
            <a:lvl2pPr marL="285750" indent="-2857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8A1D9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2pPr>
            <a:lvl3pPr marL="522288" indent="-2857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3pPr>
            <a:lvl4pPr marL="750888" indent="-2857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4pPr>
            <a:lvl5pPr marL="971550" indent="-2857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7030A0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US" sz="2800" b="0" dirty="0"/>
              <a:t>Regular data </a:t>
            </a:r>
            <a:r>
              <a:rPr lang="en-US" sz="2800" b="0" dirty="0" smtClean="0"/>
              <a:t>analysis by WHO once sufficient data</a:t>
            </a:r>
            <a:endParaRPr lang="en-US" sz="2800" b="0" dirty="0"/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US" sz="2800" b="0" dirty="0"/>
              <a:t>Focus on safety signal </a:t>
            </a:r>
            <a:r>
              <a:rPr lang="en-US" sz="2800" b="0" dirty="0" smtClean="0"/>
              <a:t>detection, including identification </a:t>
            </a:r>
            <a:r>
              <a:rPr lang="en-US" sz="2800" b="0" dirty="0"/>
              <a:t>of unknown adverse drug </a:t>
            </a:r>
            <a:r>
              <a:rPr lang="en-US" sz="2800" b="0" dirty="0" smtClean="0"/>
              <a:t>reactions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endParaRPr lang="en-US" sz="2800" b="0" dirty="0" smtClean="0"/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GB" sz="2800" b="0" dirty="0"/>
              <a:t>Results to be shared / discussed with contributing collaborators  </a:t>
            </a:r>
            <a:endParaRPr lang="en-GB" sz="2800" b="0" dirty="0" smtClean="0"/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US" sz="2800" b="0" dirty="0" smtClean="0"/>
              <a:t>Data generated as scientific evidence (e.g. </a:t>
            </a:r>
            <a:r>
              <a:rPr lang="en-GB" sz="2800" b="0" dirty="0"/>
              <a:t>WHO sub-committee on safety of </a:t>
            </a:r>
            <a:r>
              <a:rPr lang="en-GB" sz="2800" b="0" dirty="0" err="1" smtClean="0"/>
              <a:t>dolutegravir</a:t>
            </a:r>
            <a:r>
              <a:rPr lang="en-GB" sz="2800" b="0" dirty="0" smtClean="0"/>
              <a:t>, W</a:t>
            </a:r>
            <a:r>
              <a:rPr lang="en-US" sz="2800" b="0" dirty="0" smtClean="0"/>
              <a:t>HO treatment guidelines)</a:t>
            </a:r>
            <a:endParaRPr lang="en-US" sz="2800" b="0" dirty="0"/>
          </a:p>
          <a:p>
            <a:pPr lvl="4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GB" sz="2800" dirty="0" smtClean="0"/>
          </a:p>
        </p:txBody>
      </p:sp>
      <p:pic>
        <p:nvPicPr>
          <p:cNvPr id="5" name="Image 24" descr="new_WHO_OK_white.gif"/>
          <p:cNvPicPr>
            <a:picLocks noChangeAspect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124" y="6353770"/>
            <a:ext cx="1420168" cy="431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58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9117"/>
            <a:ext cx="7772400" cy="815627"/>
          </a:xfrm>
        </p:spPr>
        <p:txBody>
          <a:bodyPr/>
          <a:lstStyle/>
          <a:p>
            <a:pPr algn="ctr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Central pregnancy EXPOSURE registry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87" b="1587"/>
          <a:stretch/>
        </p:blipFill>
        <p:spPr bwMode="auto">
          <a:xfrm>
            <a:off x="349818" y="1321500"/>
            <a:ext cx="70294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1" t="1" r="4669" b="30798"/>
          <a:stretch/>
        </p:blipFill>
        <p:spPr bwMode="auto">
          <a:xfrm>
            <a:off x="2798330" y="3067811"/>
            <a:ext cx="6228000" cy="31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24" descr="new_WHO_OK_white.gif"/>
          <p:cNvPicPr>
            <a:picLocks noChangeAspect="1"/>
          </p:cNvPicPr>
          <p:nvPr/>
        </p:nvPicPr>
        <p:blipFill>
          <a:blip r:embed="rId6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124" y="6353770"/>
            <a:ext cx="1420168" cy="4319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76794" y="5195033"/>
            <a:ext cx="5596660" cy="1015663"/>
          </a:xfrm>
          <a:prstGeom prst="rect">
            <a:avLst/>
          </a:prstGeom>
          <a:solidFill>
            <a:schemeClr val="bg1"/>
          </a:solidFill>
          <a:ln>
            <a:solidFill>
              <a:srgbClr val="5F00A4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5F00A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 of key variables – Dictionary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5F00A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entry 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5F00A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 database – secure portal for data transfer</a:t>
            </a:r>
            <a:endParaRPr lang="en-US" sz="2000" dirty="0">
              <a:solidFill>
                <a:srgbClr val="5F00A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07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9117"/>
            <a:ext cx="7772400" cy="815627"/>
          </a:xfrm>
        </p:spPr>
        <p:txBody>
          <a:bodyPr/>
          <a:lstStyle/>
          <a:p>
            <a:pPr algn="ctr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Central DTG / ARV safety registry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7730"/>
            <a:ext cx="6969125" cy="352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" t="-1" r="3920" b="8983"/>
          <a:stretch/>
        </p:blipFill>
        <p:spPr bwMode="auto">
          <a:xfrm>
            <a:off x="1116000" y="3429000"/>
            <a:ext cx="7920000" cy="25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 24" descr="new_WHO_OK_white.gif"/>
          <p:cNvPicPr>
            <a:picLocks noChangeAspect="1"/>
          </p:cNvPicPr>
          <p:nvPr/>
        </p:nvPicPr>
        <p:blipFill>
          <a:blip r:embed="rId6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124" y="6353770"/>
            <a:ext cx="1420168" cy="43199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439340" y="1347730"/>
            <a:ext cx="5596660" cy="707886"/>
          </a:xfrm>
          <a:prstGeom prst="rect">
            <a:avLst/>
          </a:prstGeom>
          <a:solidFill>
            <a:schemeClr val="bg1"/>
          </a:solidFill>
          <a:ln>
            <a:solidFill>
              <a:srgbClr val="5F00A4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5F00A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 of key variables – Dictionary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5F00A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 database – secure portal for data transfer</a:t>
            </a:r>
            <a:endParaRPr lang="en-US" sz="2000" dirty="0">
              <a:solidFill>
                <a:srgbClr val="5F00A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  <a:r>
              <a:rPr lang="es-E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steps</a:t>
            </a:r>
            <a:endParaRPr lang="es-E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5171" y="1409859"/>
            <a:ext cx="8175172" cy="369554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Font typeface="Arial" charset="0"/>
              <a:defRPr sz="1600" b="1" kern="1200">
                <a:solidFill>
                  <a:schemeClr val="tx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1pPr>
            <a:lvl2pPr marL="285750" indent="-2857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8A1D9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2pPr>
            <a:lvl3pPr marL="522288" indent="-2857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3pPr>
            <a:lvl4pPr marL="750888" indent="-2857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4pPr>
            <a:lvl5pPr marL="971550" indent="-2857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7030A0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GB" sz="2800" dirty="0" smtClean="0"/>
              <a:t>Strengthen collaboration </a:t>
            </a:r>
            <a:r>
              <a:rPr lang="en-GB" sz="2800" b="0" dirty="0" smtClean="0"/>
              <a:t>and networking with countries</a:t>
            </a:r>
          </a:p>
          <a:p>
            <a:pPr marL="1085850" lvl="4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000" dirty="0" smtClean="0"/>
              <a:t>Botswana</a:t>
            </a:r>
            <a:r>
              <a:rPr lang="en-GB" sz="2000" dirty="0"/>
              <a:t>, </a:t>
            </a:r>
            <a:r>
              <a:rPr lang="en-GB" sz="2000" dirty="0" smtClean="0"/>
              <a:t>Brazil, Malawi, South Africa, and other countries where active toxicity monitoring is / may be implemented</a:t>
            </a:r>
            <a:endParaRPr lang="en-GB" sz="2000" b="0" dirty="0" smtClean="0"/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endParaRPr lang="en-GB" sz="2000" b="0" dirty="0" smtClean="0"/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GB" sz="2800" b="0" dirty="0" smtClean="0"/>
              <a:t>Accumulate </a:t>
            </a:r>
            <a:r>
              <a:rPr lang="en-GB" sz="2800" dirty="0" smtClean="0"/>
              <a:t>data</a:t>
            </a:r>
            <a:r>
              <a:rPr lang="en-GB" sz="2800" b="0" dirty="0" smtClean="0"/>
              <a:t>… and analysis to generate </a:t>
            </a:r>
            <a:r>
              <a:rPr lang="en-GB" sz="2800" dirty="0" smtClean="0"/>
              <a:t>evidence</a:t>
            </a:r>
            <a:r>
              <a:rPr lang="en-GB" sz="2800" b="0" dirty="0" smtClean="0"/>
              <a:t> needed</a:t>
            </a:r>
            <a:endParaRPr lang="en-US" sz="2800" b="0" dirty="0"/>
          </a:p>
          <a:p>
            <a:pPr marL="457200" indent="-457200">
              <a:spcBef>
                <a:spcPts val="600"/>
              </a:spcBef>
              <a:buClr>
                <a:srgbClr val="7030A0"/>
              </a:buClr>
              <a:buFont typeface="Wingdings" panose="05000000000000000000" pitchFamily="2" charset="2"/>
              <a:buChar char="q"/>
            </a:pPr>
            <a:endParaRPr lang="en-US" sz="3600" b="0" dirty="0" smtClean="0"/>
          </a:p>
          <a:p>
            <a:pPr lvl="4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GB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076449" y="4641652"/>
            <a:ext cx="4980215" cy="1354217"/>
          </a:xfrm>
          <a:prstGeom prst="rect">
            <a:avLst/>
          </a:prstGeom>
          <a:noFill/>
          <a:ln w="2222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information, contact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endParaRPr lang="en-US" sz="1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Halleux at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TDR: halleuxc@who.int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F. Renaud at HIV : renaudf@who.int </a:t>
            </a:r>
          </a:p>
          <a:p>
            <a:pPr lvl="2"/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Vitoria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HIV: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vitoriam@who.int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 24" descr="new_WHO_OK_white.gif"/>
          <p:cNvPicPr>
            <a:picLocks noChangeAspect="1"/>
          </p:cNvPicPr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124" y="6353770"/>
            <a:ext cx="1420168" cy="431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7624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DR+WHO_director_1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DR+WHO_director_1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ppt/theme/themeOverride6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4035</TotalTime>
  <Words>306</Words>
  <Application>Microsoft Office PowerPoint</Application>
  <PresentationFormat>On-screen Show (4:3)</PresentationFormat>
  <Paragraphs>56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TDR+WHO_director_1</vt:lpstr>
      <vt:lpstr>1_TDR+WHO_director_1</vt:lpstr>
      <vt:lpstr>PowerPoint Presentation</vt:lpstr>
      <vt:lpstr>Conflict of interest disclosure</vt:lpstr>
      <vt:lpstr>Concept</vt:lpstr>
      <vt:lpstr>Operation of  WHO CENTRAL REGISTRies</vt:lpstr>
      <vt:lpstr>Data analysis</vt:lpstr>
      <vt:lpstr>Central pregnancy EXPOSURE registry</vt:lpstr>
      <vt:lpstr>Central DTG / ARV safety registry</vt:lpstr>
      <vt:lpstr>Next steps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difference</dc:title>
  <dc:creator>REEDER, John Charles</dc:creator>
  <cp:lastModifiedBy>HALLEUX, Christine</cp:lastModifiedBy>
  <cp:revision>260</cp:revision>
  <cp:lastPrinted>2016-10-25T15:15:21Z</cp:lastPrinted>
  <dcterms:created xsi:type="dcterms:W3CDTF">2012-07-25T11:40:13Z</dcterms:created>
  <dcterms:modified xsi:type="dcterms:W3CDTF">2018-07-26T13:04:57Z</dcterms:modified>
</cp:coreProperties>
</file>